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82" r:id="rId3"/>
    <p:sldId id="294" r:id="rId4"/>
    <p:sldId id="293" r:id="rId5"/>
    <p:sldId id="280" r:id="rId6"/>
    <p:sldId id="286" r:id="rId7"/>
    <p:sldId id="260" r:id="rId8"/>
    <p:sldId id="292" r:id="rId9"/>
    <p:sldId id="289" r:id="rId10"/>
    <p:sldId id="291" r:id="rId11"/>
    <p:sldId id="295" r:id="rId12"/>
    <p:sldId id="290" r:id="rId13"/>
    <p:sldId id="302" r:id="rId14"/>
    <p:sldId id="300" r:id="rId15"/>
    <p:sldId id="281" r:id="rId16"/>
    <p:sldId id="287" r:id="rId17"/>
    <p:sldId id="299" r:id="rId18"/>
    <p:sldId id="296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E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01" autoAdjust="0"/>
  </p:normalViewPr>
  <p:slideViewPr>
    <p:cSldViewPr>
      <p:cViewPr varScale="1">
        <p:scale>
          <a:sx n="103" d="100"/>
          <a:sy n="103" d="100"/>
        </p:scale>
        <p:origin x="-12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anelo\colecciones\Gestion\CATASTRO%202011\CATASTRO%20marzo%202010%20Y%202011%20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plotArea>
      <c:layout>
        <c:manualLayout>
          <c:layoutTarget val="inner"/>
          <c:xMode val="edge"/>
          <c:yMode val="edge"/>
          <c:x val="6.5743657042869982E-2"/>
          <c:y val="0.24855067097803987"/>
          <c:w val="0.46666666666666823"/>
          <c:h val="0.76712328767123283"/>
        </c:manualLayout>
      </c:layout>
      <c:pieChart>
        <c:varyColors val="1"/>
        <c:ser>
          <c:idx val="0"/>
          <c:order val="0"/>
          <c:explosion val="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smtClean="0"/>
                      <a:t>1324</a:t>
                    </a:r>
                    <a:endParaRPr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smtClean="0"/>
                      <a:t>2312</a:t>
                    </a:r>
                    <a:endParaRPr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smtClean="0"/>
                      <a:t>2497</a:t>
                    </a:r>
                    <a:endParaRPr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smtClean="0"/>
                      <a:t>27247</a:t>
                    </a:r>
                    <a:endParaRPr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smtClean="0"/>
                      <a:t>60539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s-CL" sz="2400"/>
                </a:pPr>
                <a:endParaRPr lang="es-CL"/>
              </a:p>
            </c:txPr>
            <c:showVal val="1"/>
            <c:showLeaderLines val="1"/>
          </c:dLbls>
          <c:cat>
            <c:strRef>
              <c:f>GRAFICOS!$I$78:$I$82</c:f>
              <c:strCache>
                <c:ptCount val="5"/>
                <c:pt idx="0">
                  <c:v>Objetos </c:v>
                </c:pt>
                <c:pt idx="1">
                  <c:v>Audio Visuales</c:v>
                </c:pt>
                <c:pt idx="2">
                  <c:v>Iconografía</c:v>
                </c:pt>
                <c:pt idx="3">
                  <c:v>Fotografía</c:v>
                </c:pt>
                <c:pt idx="4">
                  <c:v>Documentos Textuales</c:v>
                </c:pt>
              </c:strCache>
            </c:strRef>
          </c:cat>
          <c:val>
            <c:numRef>
              <c:f>GRAFICOS!$J$78:$J$82</c:f>
              <c:numCache>
                <c:formatCode>General</c:formatCode>
                <c:ptCount val="5"/>
                <c:pt idx="0">
                  <c:v>1204</c:v>
                </c:pt>
                <c:pt idx="1">
                  <c:v>2301</c:v>
                </c:pt>
                <c:pt idx="2">
                  <c:v>2478</c:v>
                </c:pt>
                <c:pt idx="3">
                  <c:v>27128</c:v>
                </c:pt>
                <c:pt idx="4">
                  <c:v>60317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lang="es-CL" sz="1800"/>
          </a:pPr>
          <a:endParaRPr lang="es-CL"/>
        </a:p>
      </c:txPr>
    </c:legend>
    <c:plotVisOnly val="1"/>
  </c:chart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0.01118</cdr:y>
    </cdr:from>
    <cdr:to>
      <cdr:x>1</cdr:x>
      <cdr:y>0.10105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3974"/>
          <a:ext cx="4572000" cy="273068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1EA-4366-4E17-B139-ED464AB199C9}" type="datetimeFigureOut">
              <a:rPr lang="es-CL" smtClean="0"/>
              <a:pPr/>
              <a:t>05-12-2011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873E-F487-40F4-989F-0828A62324D5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1EA-4366-4E17-B139-ED464AB199C9}" type="datetimeFigureOut">
              <a:rPr lang="es-CL" smtClean="0"/>
              <a:pPr/>
              <a:t>05-12-2011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873E-F487-40F4-989F-0828A62324D5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1EA-4366-4E17-B139-ED464AB199C9}" type="datetimeFigureOut">
              <a:rPr lang="es-CL" smtClean="0"/>
              <a:pPr/>
              <a:t>05-12-2011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873E-F487-40F4-989F-0828A62324D5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1EA-4366-4E17-B139-ED464AB199C9}" type="datetimeFigureOut">
              <a:rPr lang="es-CL" smtClean="0"/>
              <a:pPr/>
              <a:t>05-12-2011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873E-F487-40F4-989F-0828A62324D5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1EA-4366-4E17-B139-ED464AB199C9}" type="datetimeFigureOut">
              <a:rPr lang="es-CL" smtClean="0"/>
              <a:pPr/>
              <a:t>05-12-2011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873E-F487-40F4-989F-0828A62324D5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1EA-4366-4E17-B139-ED464AB199C9}" type="datetimeFigureOut">
              <a:rPr lang="es-CL" smtClean="0"/>
              <a:pPr/>
              <a:t>05-12-2011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873E-F487-40F4-989F-0828A62324D5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1EA-4366-4E17-B139-ED464AB199C9}" type="datetimeFigureOut">
              <a:rPr lang="es-CL" smtClean="0"/>
              <a:pPr/>
              <a:t>05-12-2011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873E-F487-40F4-989F-0828A62324D5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1EA-4366-4E17-B139-ED464AB199C9}" type="datetimeFigureOut">
              <a:rPr lang="es-CL" smtClean="0"/>
              <a:pPr/>
              <a:t>05-12-2011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873E-F487-40F4-989F-0828A62324D5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1EA-4366-4E17-B139-ED464AB199C9}" type="datetimeFigureOut">
              <a:rPr lang="es-CL" smtClean="0"/>
              <a:pPr/>
              <a:t>05-12-2011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873E-F487-40F4-989F-0828A62324D5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1EA-4366-4E17-B139-ED464AB199C9}" type="datetimeFigureOut">
              <a:rPr lang="es-CL" smtClean="0"/>
              <a:pPr/>
              <a:t>05-12-2011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873E-F487-40F4-989F-0828A62324D5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1EA-4366-4E17-B139-ED464AB199C9}" type="datetimeFigureOut">
              <a:rPr lang="es-CL" smtClean="0"/>
              <a:pPr/>
              <a:t>05-12-2011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873E-F487-40F4-989F-0828A62324D5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8B1EA-4366-4E17-B139-ED464AB199C9}" type="datetimeFigureOut">
              <a:rPr lang="es-CL" smtClean="0"/>
              <a:pPr/>
              <a:t>05-12-2011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3873E-F487-40F4-989F-0828A62324D5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diaz\Escritorio\CONGRESO%20BIBLIO\VIDEO%20BIBLIO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n Muse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85850" y="0"/>
            <a:ext cx="11137303" cy="6858000"/>
          </a:xfrm>
        </p:spPr>
      </p:pic>
      <p:sp>
        <p:nvSpPr>
          <p:cNvPr id="3" name="2 CuadroTexto"/>
          <p:cNvSpPr txBox="1"/>
          <p:nvPr/>
        </p:nvSpPr>
        <p:spPr>
          <a:xfrm>
            <a:off x="-785850" y="2071678"/>
            <a:ext cx="10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chemeClr val="bg1"/>
                </a:solidFill>
              </a:rPr>
              <a:t>La Biblioteca Digital del Museo de la Memoria y los Derechos Humanos:</a:t>
            </a:r>
          </a:p>
          <a:p>
            <a:pPr algn="ctr"/>
            <a:r>
              <a:rPr lang="es-CL" sz="2400" dirty="0" smtClean="0">
                <a:solidFill>
                  <a:schemeClr val="bg1"/>
                </a:solidFill>
              </a:rPr>
              <a:t>Acceso público y puesta en valor de sus colecciones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57850" y="4390447"/>
            <a:ext cx="42862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Hernán Carvajal Briceño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hcarvajal@museodelamemoria.cl</a:t>
            </a:r>
          </a:p>
          <a:p>
            <a:endParaRPr lang="es-MX" dirty="0" smtClean="0">
              <a:solidFill>
                <a:schemeClr val="bg1"/>
              </a:solidFill>
            </a:endParaRPr>
          </a:p>
          <a:p>
            <a:r>
              <a:rPr lang="es-MX" sz="2000" dirty="0" smtClean="0">
                <a:solidFill>
                  <a:schemeClr val="bg1"/>
                </a:solidFill>
              </a:rPr>
              <a:t>Soledad Díaz de los Reyes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sdiaz @museodelamemoria.cl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5008" y="1571612"/>
            <a:ext cx="3143272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MX" sz="2900" b="1" dirty="0" smtClean="0"/>
              <a:t>Fases involucradas:</a:t>
            </a:r>
          </a:p>
          <a:p>
            <a:pPr>
              <a:buNone/>
            </a:pPr>
            <a:endParaRPr lang="es-MX" sz="2900" dirty="0" smtClean="0"/>
          </a:p>
          <a:p>
            <a:pPr>
              <a:buFont typeface="+mj-lt"/>
              <a:buAutoNum type="arabicPeriod"/>
            </a:pPr>
            <a:r>
              <a:rPr lang="es-MX" sz="2900" dirty="0" smtClean="0"/>
              <a:t>Indagación de campo. Relevamiento de necesidades.</a:t>
            </a:r>
          </a:p>
          <a:p>
            <a:pPr>
              <a:buFont typeface="+mj-lt"/>
              <a:buAutoNum type="arabicPeriod"/>
            </a:pPr>
            <a:endParaRPr lang="es-MX" sz="2900" dirty="0" smtClean="0"/>
          </a:p>
          <a:p>
            <a:pPr>
              <a:buFont typeface="+mj-lt"/>
              <a:buAutoNum type="arabicPeriod"/>
            </a:pPr>
            <a:r>
              <a:rPr lang="es-MX" sz="2900" dirty="0" smtClean="0"/>
              <a:t>Conceptualización y estrategia</a:t>
            </a:r>
          </a:p>
          <a:p>
            <a:pPr>
              <a:buFont typeface="+mj-lt"/>
              <a:buAutoNum type="arabicPeriod"/>
            </a:pPr>
            <a:endParaRPr lang="es-MX" sz="2900" dirty="0" smtClean="0"/>
          </a:p>
          <a:p>
            <a:pPr>
              <a:buFont typeface="+mj-lt"/>
              <a:buAutoNum type="arabicPeriod"/>
            </a:pPr>
            <a:r>
              <a:rPr lang="es-MX" sz="2900" dirty="0" smtClean="0"/>
              <a:t>Optimización de procesos</a:t>
            </a:r>
          </a:p>
          <a:p>
            <a:pPr>
              <a:buFont typeface="+mj-lt"/>
              <a:buAutoNum type="arabicPeriod"/>
            </a:pPr>
            <a:endParaRPr lang="es-MX" sz="2900" dirty="0" smtClean="0"/>
          </a:p>
          <a:p>
            <a:pPr>
              <a:buFont typeface="+mj-lt"/>
              <a:buAutoNum type="arabicPeriod"/>
            </a:pPr>
            <a:r>
              <a:rPr lang="es-MX" sz="2900" dirty="0" smtClean="0"/>
              <a:t>Implementación técnica</a:t>
            </a:r>
          </a:p>
          <a:p>
            <a:pPr>
              <a:buFont typeface="+mj-lt"/>
              <a:buAutoNum type="arabicPeriod"/>
            </a:pPr>
            <a:endParaRPr lang="es-MX" sz="2900" dirty="0" smtClean="0"/>
          </a:p>
          <a:p>
            <a:pPr>
              <a:buFont typeface="+mj-lt"/>
              <a:buAutoNum type="arabicPeriod"/>
            </a:pPr>
            <a:r>
              <a:rPr lang="es-MX" sz="2900" dirty="0" smtClean="0"/>
              <a:t>Arquitectura de información</a:t>
            </a:r>
          </a:p>
          <a:p>
            <a:pPr>
              <a:buFont typeface="+mj-lt"/>
              <a:buAutoNum type="arabicPeriod"/>
            </a:pPr>
            <a:endParaRPr lang="es-MX" sz="2900" dirty="0" smtClean="0"/>
          </a:p>
          <a:p>
            <a:pPr>
              <a:buFont typeface="+mj-lt"/>
              <a:buAutoNum type="arabicPeriod"/>
            </a:pPr>
            <a:r>
              <a:rPr lang="es-MX" sz="2900" dirty="0" smtClean="0"/>
              <a:t>Diseño gráfico </a:t>
            </a:r>
          </a:p>
          <a:p>
            <a:pPr>
              <a:buNone/>
            </a:pPr>
            <a:endParaRPr lang="es-MX" sz="1200" dirty="0" smtClean="0"/>
          </a:p>
          <a:p>
            <a:pPr>
              <a:buNone/>
            </a:pPr>
            <a:endParaRPr lang="es-MX" sz="1200" dirty="0" smtClean="0"/>
          </a:p>
          <a:p>
            <a:pPr>
              <a:buNone/>
            </a:pPr>
            <a:endParaRPr lang="es-MX" sz="1200" dirty="0" smtClean="0"/>
          </a:p>
          <a:p>
            <a:pPr>
              <a:buNone/>
            </a:pPr>
            <a:endParaRPr lang="es-MX" sz="1200" dirty="0" smtClean="0"/>
          </a:p>
        </p:txBody>
      </p:sp>
      <p:pic>
        <p:nvPicPr>
          <p:cNvPr id="4" name="3 Imagen" descr="mode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22548"/>
            <a:ext cx="5109472" cy="5143536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200" y="142876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latin typeface="+mj-lt"/>
                <a:ea typeface="+mj-ea"/>
                <a:cs typeface="+mj-cs"/>
              </a:rPr>
              <a:t>Metodología de trabajo: diseño centrado en el usuario</a:t>
            </a:r>
            <a:endParaRPr kumimoji="0" lang="es-CL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14348" y="6215082"/>
            <a:ext cx="388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i="1" dirty="0" smtClean="0"/>
              <a:t>Fuente: Prodigio Consultores. Octubre 2011</a:t>
            </a:r>
            <a:r>
              <a:rPr lang="es-MX" dirty="0" smtClean="0"/>
              <a:t>.</a:t>
            </a:r>
            <a:endParaRPr lang="es-C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44" y="853843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WF Sistemas de Información</a:t>
            </a:r>
          </a:p>
          <a:p>
            <a:endParaRPr lang="es-CL" dirty="0"/>
          </a:p>
        </p:txBody>
      </p:sp>
      <p:pic>
        <p:nvPicPr>
          <p:cNvPr id="2051" name="Picture 3" descr="Z:\DOCUMENTACION\INFORMATICA\COLECCIONES\fujos de trabajo\Diagrama Flujo propuesto Sistemas de Información MMDH rev 8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3" y="1149047"/>
            <a:ext cx="4425961" cy="5566101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200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Área</a:t>
            </a:r>
            <a:r>
              <a:rPr kumimoji="0" lang="es-MX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Colecciones e Investigación</a:t>
            </a: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922" t="14126" r="21929" b="7670"/>
          <a:stretch>
            <a:fillRect/>
          </a:stretch>
        </p:blipFill>
        <p:spPr bwMode="auto">
          <a:xfrm>
            <a:off x="467544" y="2329500"/>
            <a:ext cx="41255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 l="20724" t="13587" r="21181" b="8349"/>
          <a:stretch>
            <a:fillRect/>
          </a:stretch>
        </p:blipFill>
        <p:spPr bwMode="auto">
          <a:xfrm>
            <a:off x="4716016" y="2329500"/>
            <a:ext cx="41044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547664" y="1753436"/>
            <a:ext cx="203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Versión en español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5652120" y="1753436"/>
            <a:ext cx="183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Versión en inglés</a:t>
            </a:r>
            <a:endParaRPr lang="es-CL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57200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Biblioteca Digital</a:t>
            </a: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157908" y="752757"/>
            <a:ext cx="491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353EF5"/>
                </a:solidFill>
              </a:rPr>
              <a:t>www.bibliotecamuseodelamemoria.cl</a:t>
            </a:r>
            <a:endParaRPr lang="es-CL" sz="2400" dirty="0">
              <a:solidFill>
                <a:srgbClr val="353EF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Ingreso de metadatos o campos de uso local</a:t>
            </a: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Documents and Settings\hcarvajal\Escritorio\metadatos 2.jpg"/>
          <p:cNvPicPr>
            <a:picLocks noChangeAspect="1" noChangeArrowheads="1"/>
          </p:cNvPicPr>
          <p:nvPr/>
        </p:nvPicPr>
        <p:blipFill>
          <a:blip r:embed="rId2" cstate="print"/>
          <a:srcRect t="2637" b="7587"/>
          <a:stretch>
            <a:fillRect/>
          </a:stretch>
        </p:blipFill>
        <p:spPr bwMode="auto">
          <a:xfrm>
            <a:off x="611560" y="1412776"/>
            <a:ext cx="8064896" cy="511256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899592" y="764704"/>
            <a:ext cx="778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Archivistas /investigadores  -  Licenciadas en Arte - Comunicado Audiovisual - Bibliotecaria</a:t>
            </a:r>
            <a:endParaRPr lang="es-C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Despliegue de visualización</a:t>
            </a: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Documents and Settings\hcarvajal\Escritorio\metada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542123" cy="578647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619672" y="2924944"/>
            <a:ext cx="720080" cy="936104"/>
          </a:xfrm>
          <a:prstGeom prst="rect">
            <a:avLst/>
          </a:prstGeom>
          <a:solidFill>
            <a:schemeClr val="accent5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339752" y="2996952"/>
            <a:ext cx="129614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3707904" y="2492896"/>
            <a:ext cx="4824536" cy="115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Vinculación de l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707904" y="2636912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Vinculación de las imágenes digitales a las descripciones</a:t>
            </a:r>
          </a:p>
          <a:p>
            <a:r>
              <a:rPr lang="es-MX" sz="1600" dirty="0" smtClean="0"/>
              <a:t>Formatos PDF, JPG, FVL, MP3</a:t>
            </a:r>
          </a:p>
          <a:p>
            <a:r>
              <a:rPr lang="es-MX" sz="1600" dirty="0" smtClean="0"/>
              <a:t>Seguridad, sello de agua</a:t>
            </a:r>
            <a:endParaRPr lang="es-CL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41781" t="54431" r="43448" b="21143"/>
          <a:stretch>
            <a:fillRect/>
          </a:stretch>
        </p:blipFill>
        <p:spPr bwMode="auto">
          <a:xfrm>
            <a:off x="1020945" y="2656756"/>
            <a:ext cx="3240360" cy="334468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21429" t="17143" r="21964" b="68582"/>
          <a:stretch>
            <a:fillRect/>
          </a:stretch>
        </p:blipFill>
        <p:spPr bwMode="auto">
          <a:xfrm>
            <a:off x="1020945" y="1062996"/>
            <a:ext cx="6940501" cy="108012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7 CuadroTexto"/>
          <p:cNvSpPr txBox="1"/>
          <p:nvPr/>
        </p:nvSpPr>
        <p:spPr>
          <a:xfrm>
            <a:off x="2173073" y="222470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</a:rPr>
              <a:t>AÑO 2010</a:t>
            </a:r>
            <a:endParaRPr lang="es-C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8 CuadroTexto"/>
          <p:cNvSpPr txBox="1"/>
          <p:nvPr/>
        </p:nvSpPr>
        <p:spPr>
          <a:xfrm>
            <a:off x="5989497" y="21527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</a:rPr>
              <a:t>AÑO 2011</a:t>
            </a:r>
            <a:endParaRPr lang="es-C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7200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Estadísticas</a:t>
            </a:r>
            <a:r>
              <a:rPr kumimoji="0" lang="es-MX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visitas </a:t>
            </a: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Biblioteca Digital</a:t>
            </a: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9 Imagen"/>
          <p:cNvPicPr/>
          <p:nvPr/>
        </p:nvPicPr>
        <p:blipFill>
          <a:blip r:embed="rId4" cstate="print"/>
          <a:srcRect l="41923" t="54292" r="43322" b="21304"/>
          <a:stretch>
            <a:fillRect/>
          </a:stretch>
        </p:blipFill>
        <p:spPr bwMode="auto">
          <a:xfrm>
            <a:off x="4572000" y="2636912"/>
            <a:ext cx="34563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sz="1800" dirty="0" smtClean="0"/>
              <a:t>La Biblioteca Digital se presenta como un medio potente para dar acceso y visibilizar las colecciones del Museo.</a:t>
            </a:r>
          </a:p>
          <a:p>
            <a:pPr>
              <a:buNone/>
            </a:pPr>
            <a:endParaRPr lang="es-CL" sz="1800" dirty="0" smtClean="0"/>
          </a:p>
          <a:p>
            <a:r>
              <a:rPr lang="es-CL" sz="1800" dirty="0" smtClean="0"/>
              <a:t>La Biblioteca Digital pone a disposición de la comunidad nacional e internacional una muestra representativa de las colecciones del Museo de la Memoria que reflejan la historia reciente de nuestro país.</a:t>
            </a:r>
          </a:p>
          <a:p>
            <a:pPr>
              <a:buNone/>
            </a:pPr>
            <a:endParaRPr lang="es-CL" sz="1800" dirty="0" smtClean="0"/>
          </a:p>
          <a:p>
            <a:r>
              <a:rPr lang="es-CL" sz="1800" dirty="0" smtClean="0"/>
              <a:t>La Biblioteca Digital se beneficia del uso del software libre en un ambiente de buenas prácticas en organizaciones pequeñas, lo que contribuye a posicionarla como una herramienta tecnológica eficiente.</a:t>
            </a:r>
          </a:p>
          <a:p>
            <a:endParaRPr lang="es-MX" sz="1800" dirty="0" smtClean="0"/>
          </a:p>
          <a:p>
            <a:r>
              <a:rPr lang="es-CL" sz="1800" dirty="0" smtClean="0"/>
              <a:t>Debido a la implementación de la Biblioteca Digital del Museo y a su visibilidad en Internet, se han recibido múltiples consultas de organismos de DDHH nacionales y extranjeros, referidas al funcionamiento y al proceso de implementación que se llevó a cabo por el equipo de profesionales del Museo.</a:t>
            </a:r>
            <a:endParaRPr lang="es-CL" sz="1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latin typeface="+mj-lt"/>
                <a:ea typeface="+mj-ea"/>
                <a:cs typeface="+mj-cs"/>
              </a:rPr>
              <a:t>Conclusiones</a:t>
            </a: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1800" dirty="0" smtClean="0"/>
              <a:t>Como desafíos y trabajo futuro se plantea la necesidad de aumentar la cantidad de visitas a la Biblioteca Digital, mediante la aplicación de estrategias de difusión, actualización constante de los contenidos y recursos de interés general.</a:t>
            </a:r>
          </a:p>
          <a:p>
            <a:endParaRPr lang="es-MX" sz="1800" dirty="0" smtClean="0"/>
          </a:p>
          <a:p>
            <a:r>
              <a:rPr lang="es-MX" sz="1800" dirty="0" smtClean="0"/>
              <a:t>Aumentar cantidad de objetos de las colecciones presentes en la Biblioteca Digital.</a:t>
            </a:r>
            <a:endParaRPr lang="es-CL" sz="1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latin typeface="+mj-lt"/>
                <a:ea typeface="+mj-ea"/>
                <a:cs typeface="+mj-cs"/>
              </a:rPr>
              <a:t>Desafíos</a:t>
            </a: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n Muse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85850" y="0"/>
            <a:ext cx="11137303" cy="6858000"/>
          </a:xfrm>
        </p:spPr>
      </p:pic>
      <p:sp>
        <p:nvSpPr>
          <p:cNvPr id="3" name="2 CuadroTexto"/>
          <p:cNvSpPr txBox="1"/>
          <p:nvPr/>
        </p:nvSpPr>
        <p:spPr>
          <a:xfrm>
            <a:off x="-785850" y="2071678"/>
            <a:ext cx="106442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 smtClean="0">
                <a:solidFill>
                  <a:schemeClr val="bg1"/>
                </a:solidFill>
              </a:rPr>
              <a:t>La Biblioteca Digital del Museo de la Memoria y los Derechos Humanos:</a:t>
            </a:r>
          </a:p>
          <a:p>
            <a:pPr algn="ctr"/>
            <a:r>
              <a:rPr lang="es-CL" sz="2600" dirty="0" smtClean="0">
                <a:solidFill>
                  <a:schemeClr val="bg1"/>
                </a:solidFill>
              </a:rPr>
              <a:t>Acceso público y puesta en valor de sus colecciones</a:t>
            </a:r>
          </a:p>
          <a:p>
            <a:pPr algn="ctr"/>
            <a:r>
              <a:rPr lang="es-CL" sz="2400" dirty="0" smtClean="0">
                <a:solidFill>
                  <a:schemeClr val="bg1"/>
                </a:solidFill>
              </a:rPr>
              <a:t>http://www.bibliotecamuseodelamemoria.cl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14942" y="4286256"/>
            <a:ext cx="42862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Hernán Carvajal Briceño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hcarvajal@museodelamemoria.cl</a:t>
            </a:r>
          </a:p>
          <a:p>
            <a:endParaRPr lang="es-MX" dirty="0" smtClean="0">
              <a:solidFill>
                <a:schemeClr val="bg1"/>
              </a:solidFill>
            </a:endParaRPr>
          </a:p>
          <a:p>
            <a:r>
              <a:rPr lang="es-MX" sz="2000" dirty="0" smtClean="0">
                <a:solidFill>
                  <a:schemeClr val="bg1"/>
                </a:solidFill>
              </a:rPr>
              <a:t>Soledad Díaz de los Reyes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sdiaz @museodelamemoria.cl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es-MX" sz="3600" dirty="0" smtClean="0"/>
              <a:t>El Museo</a:t>
            </a:r>
            <a:endParaRPr lang="es-CL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115616" y="155679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ViDEO</a:t>
            </a:r>
          </a:p>
          <a:p>
            <a:endParaRPr lang="es-CL" dirty="0"/>
          </a:p>
        </p:txBody>
      </p:sp>
      <p:pic>
        <p:nvPicPr>
          <p:cNvPr id="5" name="VIDEO BIBLI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Museo</a:t>
            </a: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Z:\DOCUMENTACION\INFORMATICA\WEB Museo de la Memoria\01-03-2011 subida archivos Transparencia 2010\Organigrama 20 octubre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362950" cy="449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1052736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Myriad Pro"/>
                <a:cs typeface="Myriad Pro"/>
              </a:rPr>
              <a:t>OBJETIVO</a:t>
            </a:r>
          </a:p>
          <a:p>
            <a:r>
              <a:rPr lang="es-CL" sz="1600" dirty="0" smtClean="0">
                <a:latin typeface="Myriad Pro"/>
                <a:cs typeface="Myriad Pro"/>
              </a:rPr>
              <a:t>Investigar, recopilar, proteger, restaurar, conservar y dar acceso al patrimonio tangible e intangible relacionado con los Derechos Humanos y la Memoria </a:t>
            </a:r>
            <a:endParaRPr lang="es-MX" sz="1600" dirty="0" smtClean="0"/>
          </a:p>
          <a:p>
            <a:endParaRPr lang="es-C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71438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Área</a:t>
            </a:r>
            <a:r>
              <a:rPr kumimoji="0" lang="es-MX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Colecciones e Investigación</a:t>
            </a: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755576" y="2708920"/>
            <a:ext cx="8064896" cy="3517911"/>
          </a:xfrm>
        </p:spPr>
        <p:txBody>
          <a:bodyPr>
            <a:normAutofit/>
          </a:bodyPr>
          <a:lstStyle/>
          <a:p>
            <a:r>
              <a:rPr lang="es-CL" sz="1800" dirty="0" smtClean="0">
                <a:cs typeface="Arial" pitchFamily="34" charset="0"/>
              </a:rPr>
              <a:t>2 Bibliotecarias Documentalistas: Jefa del área y responsable las bases de datos,  procesamiento de las colecciones y normalización, respectivamente</a:t>
            </a:r>
          </a:p>
          <a:p>
            <a:r>
              <a:rPr lang="es-MX" sz="1800" b="1" dirty="0" smtClean="0"/>
              <a:t> </a:t>
            </a:r>
            <a:r>
              <a:rPr lang="es-MX" sz="1800" dirty="0" smtClean="0"/>
              <a:t>2</a:t>
            </a:r>
            <a:r>
              <a:rPr lang="es-MX" sz="1800" b="1" dirty="0" smtClean="0"/>
              <a:t> </a:t>
            </a:r>
            <a:r>
              <a:rPr lang="es-ES" sz="1800" dirty="0" smtClean="0">
                <a:ea typeface="Times New Roman" pitchFamily="18" charset="0"/>
              </a:rPr>
              <a:t>Licenciadas en Arte  especialistas en Conservación y Restauración</a:t>
            </a:r>
          </a:p>
          <a:p>
            <a:r>
              <a:rPr lang="es-ES" sz="1800" dirty="0" smtClean="0">
                <a:ea typeface="Times New Roman" pitchFamily="18" charset="0"/>
              </a:rPr>
              <a:t>1 Periodista investigador y archivista</a:t>
            </a:r>
          </a:p>
          <a:p>
            <a:r>
              <a:rPr lang="es-ES" sz="1800" dirty="0" smtClean="0">
                <a:ea typeface="Times New Roman" pitchFamily="18" charset="0"/>
              </a:rPr>
              <a:t>1 Socióloga, investigadora y archivistas</a:t>
            </a:r>
          </a:p>
          <a:p>
            <a:r>
              <a:rPr lang="es-ES" sz="1800" dirty="0" smtClean="0">
                <a:ea typeface="Calibri" pitchFamily="34" charset="0"/>
              </a:rPr>
              <a:t>2 </a:t>
            </a:r>
            <a:r>
              <a:rPr lang="es-ES" sz="1800" dirty="0" smtClean="0"/>
              <a:t>Comunicadores Audiovisuales: responsables del Archivo Audiovisual del Museo</a:t>
            </a:r>
            <a:endParaRPr lang="es-ES" sz="1800" dirty="0" smtClean="0">
              <a:solidFill>
                <a:srgbClr val="FF0000"/>
              </a:solidFill>
              <a:ea typeface="Calibri" pitchFamily="34" charset="0"/>
            </a:endParaRPr>
          </a:p>
          <a:p>
            <a:r>
              <a:rPr lang="es-ES" sz="1800" dirty="0" smtClean="0">
                <a:ea typeface="Calibri" pitchFamily="34" charset="0"/>
              </a:rPr>
              <a:t>1 Diseñador: responsable de la digitalización</a:t>
            </a:r>
          </a:p>
          <a:p>
            <a:r>
              <a:rPr lang="es-ES" sz="1800" dirty="0" smtClean="0"/>
              <a:t>1Técnico en Bibliotecas:  Asistente del centro de Documentación</a:t>
            </a:r>
          </a:p>
          <a:p>
            <a:r>
              <a:rPr lang="es-ES" sz="1800" dirty="0" smtClean="0"/>
              <a:t>1  Asistente Documentación</a:t>
            </a:r>
          </a:p>
          <a:p>
            <a:pPr>
              <a:buNone/>
            </a:pPr>
            <a:endParaRPr lang="es-ES" sz="1800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1115616" y="1052736"/>
            <a:ext cx="669674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0 Gráfico"/>
          <p:cNvGraphicFramePr/>
          <p:nvPr/>
        </p:nvGraphicFramePr>
        <p:xfrm>
          <a:off x="1071538" y="928670"/>
          <a:ext cx="750099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652120" y="5949280"/>
            <a:ext cx="1722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Fuente:</a:t>
            </a:r>
          </a:p>
          <a:p>
            <a:r>
              <a:rPr lang="es-MX" sz="1600" dirty="0" smtClean="0"/>
              <a:t>Catastro </a:t>
            </a:r>
            <a:r>
              <a:rPr lang="es-MX" sz="1600" dirty="0" err="1" smtClean="0"/>
              <a:t>Nov</a:t>
            </a:r>
            <a:r>
              <a:rPr lang="es-MX" sz="1600" dirty="0" smtClean="0"/>
              <a:t> 2011</a:t>
            </a:r>
            <a:endParaRPr lang="es-CL" sz="16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200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Área</a:t>
            </a:r>
            <a:r>
              <a:rPr kumimoji="0" lang="es-MX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Colecciones e Investigación</a:t>
            </a: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Metadatos o campos de uso local</a:t>
            </a: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42910" y="1285860"/>
            <a:ext cx="78141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Necesidad: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Dar acceso público y eficiente al patrimonio documental y de objetos del Museo por parte de la ciudadanía.</a:t>
            </a:r>
            <a:endParaRPr lang="es-MX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6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67744" y="197346"/>
            <a:ext cx="4590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CL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es-CL" sz="3200" dirty="0" smtClean="0">
              <a:latin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latin typeface="+mj-lt"/>
                <a:ea typeface="+mj-ea"/>
                <a:cs typeface="+mj-cs"/>
              </a:rPr>
              <a:t>Proyecto Biblioteca Digital</a:t>
            </a: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42910" y="2714620"/>
            <a:ext cx="781410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6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Requerimientos: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L" dirty="0" smtClean="0">
                <a:ea typeface="Calibri" pitchFamily="34" charset="0"/>
                <a:cs typeface="Arial" pitchFamily="34" charset="0"/>
              </a:rPr>
              <a:t>Software de código abierto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dirty="0" smtClean="0"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L" dirty="0" smtClean="0">
                <a:ea typeface="Calibri" pitchFamily="34" charset="0"/>
                <a:cs typeface="Arial" pitchFamily="34" charset="0"/>
              </a:rPr>
              <a:t>Interfaz Web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CL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L" dirty="0" smtClean="0">
                <a:ea typeface="Calibri" pitchFamily="34" charset="0"/>
                <a:cs typeface="Times New Roman" pitchFamily="18" charset="0"/>
              </a:rPr>
              <a:t>Que permitiera el uso de estándares internacionales para la descripción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dirty="0" smtClean="0"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L" dirty="0" smtClean="0">
                <a:ea typeface="Calibri" pitchFamily="34" charset="0"/>
                <a:cs typeface="Times New Roman" pitchFamily="18" charset="0"/>
              </a:rPr>
              <a:t>Incorporación de campos propios y locales</a:t>
            </a:r>
            <a:endParaRPr lang="es-ES" b="1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1600201"/>
            <a:ext cx="7286676" cy="3686188"/>
          </a:xfrm>
        </p:spPr>
        <p:txBody>
          <a:bodyPr/>
          <a:lstStyle/>
          <a:p>
            <a:pPr>
              <a:buNone/>
            </a:pPr>
            <a:endParaRPr lang="es-MX" sz="1200" dirty="0" smtClean="0"/>
          </a:p>
          <a:p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1772816"/>
            <a:ext cx="8001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L" dirty="0" smtClean="0"/>
              <a:t>Museo de la Memoria, etapa de proyecto:</a:t>
            </a:r>
          </a:p>
          <a:p>
            <a:endParaRPr lang="es-CL" dirty="0" smtClean="0"/>
          </a:p>
          <a:p>
            <a:pPr lvl="1">
              <a:buFont typeface="Arial" pitchFamily="34" charset="0"/>
              <a:buChar char="•"/>
            </a:pPr>
            <a:r>
              <a:rPr lang="es-CL" dirty="0" smtClean="0"/>
              <a:t>María Luisa Ortiz. Jefa del Área de Colecciones y Jefa de Proyecto.</a:t>
            </a:r>
          </a:p>
          <a:p>
            <a:pPr lvl="1">
              <a:buFont typeface="Arial" pitchFamily="34" charset="0"/>
              <a:buChar char="•"/>
            </a:pPr>
            <a:r>
              <a:rPr lang="es-CL" dirty="0" smtClean="0"/>
              <a:t>Judith Riquelme. Bibliotecaria y Coordinadora del Proyecto.</a:t>
            </a:r>
          </a:p>
          <a:p>
            <a:r>
              <a:rPr lang="es-CL" dirty="0" smtClean="0"/>
              <a:t> 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/>
              <a:t>Museo de la Memoria, etapa de producción y consolidación:</a:t>
            </a:r>
          </a:p>
          <a:p>
            <a:pPr lvl="1">
              <a:buFont typeface="Arial" pitchFamily="34" charset="0"/>
              <a:buChar char="•"/>
            </a:pPr>
            <a:r>
              <a:rPr lang="es-CL" dirty="0" smtClean="0"/>
              <a:t>Soledad Díaz. Bibliotecaria y Coordinadora.</a:t>
            </a:r>
          </a:p>
          <a:p>
            <a:pPr lvl="1">
              <a:buFont typeface="Arial" pitchFamily="34" charset="0"/>
              <a:buChar char="•"/>
            </a:pPr>
            <a:r>
              <a:rPr lang="es-CL" dirty="0" smtClean="0"/>
              <a:t>Hernán Carvajal. Jefe de Área Informática.</a:t>
            </a:r>
          </a:p>
          <a:p>
            <a:r>
              <a:rPr lang="es-CL" dirty="0" smtClean="0"/>
              <a:t> 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/>
              <a:t>Prodigio Consultores</a:t>
            </a:r>
            <a:endParaRPr lang="es-C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latin typeface="+mj-lt"/>
                <a:ea typeface="+mj-ea"/>
                <a:cs typeface="+mj-cs"/>
              </a:rPr>
              <a:t>Equipo de trabajo</a:t>
            </a: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MX" sz="1600" dirty="0" smtClean="0"/>
          </a:p>
          <a:p>
            <a:pPr>
              <a:buNone/>
            </a:pPr>
            <a:r>
              <a:rPr lang="es-MX" sz="2400" dirty="0" smtClean="0"/>
              <a:t>Etapas:</a:t>
            </a:r>
          </a:p>
          <a:p>
            <a:pPr>
              <a:buNone/>
            </a:pPr>
            <a:endParaRPr lang="es-MX" sz="2400" dirty="0" smtClean="0"/>
          </a:p>
          <a:p>
            <a:r>
              <a:rPr lang="es-MX" sz="1800" dirty="0" smtClean="0"/>
              <a:t>Estudio</a:t>
            </a:r>
          </a:p>
          <a:p>
            <a:r>
              <a:rPr lang="es-MX" sz="1800" dirty="0" smtClean="0"/>
              <a:t>Implementación: Metodología de diseño centrado en el usuario</a:t>
            </a:r>
          </a:p>
          <a:p>
            <a:r>
              <a:rPr lang="es-MX" sz="1800" dirty="0" smtClean="0"/>
              <a:t>Puesta en marcha</a:t>
            </a:r>
          </a:p>
          <a:p>
            <a:r>
              <a:rPr lang="es-MX" sz="1800" dirty="0" smtClean="0"/>
              <a:t>Mantenimiento</a:t>
            </a:r>
          </a:p>
          <a:p>
            <a:r>
              <a:rPr lang="es-MX" sz="1800" dirty="0" smtClean="0"/>
              <a:t>Mejoras</a:t>
            </a:r>
          </a:p>
          <a:p>
            <a:endParaRPr lang="es-MX" sz="1200" dirty="0" smtClean="0"/>
          </a:p>
          <a:p>
            <a:pPr>
              <a:buNone/>
            </a:pPr>
            <a:endParaRPr lang="es-MX" sz="1200" dirty="0" smtClean="0"/>
          </a:p>
          <a:p>
            <a:pPr>
              <a:buNone/>
            </a:pPr>
            <a:endParaRPr lang="es-MX" sz="1200" dirty="0" smtClean="0"/>
          </a:p>
          <a:p>
            <a:pPr>
              <a:buNone/>
            </a:pPr>
            <a:endParaRPr lang="es-MX" sz="1200" dirty="0" smtClean="0"/>
          </a:p>
          <a:p>
            <a:endParaRPr lang="es-MX" sz="1200" dirty="0" smtClean="0"/>
          </a:p>
          <a:p>
            <a:endParaRPr lang="es-C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latin typeface="+mj-lt"/>
                <a:ea typeface="+mj-ea"/>
                <a:cs typeface="+mj-cs"/>
              </a:rPr>
              <a:t>Etapas del proyecto</a:t>
            </a: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Presentación1</Template>
  <TotalTime>2973</TotalTime>
  <Words>561</Words>
  <Application>Microsoft Office PowerPoint</Application>
  <PresentationFormat>Presentación en pantalla (4:3)</PresentationFormat>
  <Paragraphs>122</Paragraphs>
  <Slides>18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Presentación1</vt:lpstr>
      <vt:lpstr>Diapositiva 1</vt:lpstr>
      <vt:lpstr>El Museo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sdiaz</dc:creator>
  <cp:lastModifiedBy>sdiaz</cp:lastModifiedBy>
  <cp:revision>240</cp:revision>
  <dcterms:created xsi:type="dcterms:W3CDTF">2011-03-14T13:55:53Z</dcterms:created>
  <dcterms:modified xsi:type="dcterms:W3CDTF">2011-12-05T12:28:19Z</dcterms:modified>
</cp:coreProperties>
</file>